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92" r:id="rId6"/>
    <p:sldId id="270" r:id="rId7"/>
    <p:sldId id="405" r:id="rId8"/>
    <p:sldId id="384" r:id="rId9"/>
    <p:sldId id="272" r:id="rId10"/>
    <p:sldId id="402" r:id="rId11"/>
    <p:sldId id="279" r:id="rId12"/>
    <p:sldId id="413" r:id="rId13"/>
    <p:sldId id="411" r:id="rId14"/>
    <p:sldId id="410" r:id="rId15"/>
    <p:sldId id="412" r:id="rId16"/>
    <p:sldId id="4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autoAdjust="0"/>
    <p:restoredTop sz="93742" autoAdjust="0"/>
  </p:normalViewPr>
  <p:slideViewPr>
    <p:cSldViewPr snapToGrid="0">
      <p:cViewPr varScale="1">
        <p:scale>
          <a:sx n="77" d="100"/>
          <a:sy n="77" d="100"/>
        </p:scale>
        <p:origin x="682"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ulli\Desktop\project%20data%20and%20analysis%20and%20sta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Specified activities and equipment causing injury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3711220139923388"/>
          <c:y val="0.20677218169597872"/>
          <c:w val="0.56758685358586936"/>
          <c:h val="0.73491223158572427"/>
        </c:manualLayout>
      </c:layout>
      <c:barChart>
        <c:barDir val="bar"/>
        <c:grouping val="clustered"/>
        <c:varyColors val="0"/>
        <c:ser>
          <c:idx val="0"/>
          <c:order val="0"/>
          <c:tx>
            <c:strRef>
              <c:f>Sheet1!$B$1</c:f>
              <c:strCache>
                <c:ptCount val="1"/>
                <c:pt idx="0">
                  <c:v>Proportion of specified activities and equipment causing injury</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 General free weights - exercise unspecified</c:v>
                </c:pt>
                <c:pt idx="1">
                  <c:v> Exercise group class</c:v>
                </c:pt>
                <c:pt idx="2">
                  <c:v> Treadmill</c:v>
                </c:pt>
                <c:pt idx="3">
                  <c:v> Boxing-related (non-class)</c:v>
                </c:pt>
                <c:pt idx="4">
                  <c:v> Exercise bike</c:v>
                </c:pt>
              </c:strCache>
            </c:strRef>
          </c:cat>
          <c:val>
            <c:numRef>
              <c:f>Sheet1!$B$2:$B$6</c:f>
              <c:numCache>
                <c:formatCode>0.00%</c:formatCode>
                <c:ptCount val="5"/>
                <c:pt idx="0">
                  <c:v>0.55200000000000005</c:v>
                </c:pt>
                <c:pt idx="1">
                  <c:v>0.159</c:v>
                </c:pt>
                <c:pt idx="2">
                  <c:v>0.09</c:v>
                </c:pt>
                <c:pt idx="3">
                  <c:v>6.0999999999999999E-2</c:v>
                </c:pt>
                <c:pt idx="4">
                  <c:v>2.4E-2</c:v>
                </c:pt>
              </c:numCache>
            </c:numRef>
          </c:val>
          <c:extLst>
            <c:ext xmlns:c16="http://schemas.microsoft.com/office/drawing/2014/chart" uri="{C3380CC4-5D6E-409C-BE32-E72D297353CC}">
              <c16:uniqueId val="{00000000-9336-4E6B-9A38-29D9B9286D59}"/>
            </c:ext>
          </c:extLst>
        </c:ser>
        <c:dLbls>
          <c:showLegendKey val="0"/>
          <c:showVal val="0"/>
          <c:showCatName val="0"/>
          <c:showSerName val="0"/>
          <c:showPercent val="0"/>
          <c:showBubbleSize val="0"/>
        </c:dLbls>
        <c:gapWidth val="115"/>
        <c:overlap val="-20"/>
        <c:axId val="7571295"/>
        <c:axId val="7571711"/>
      </c:barChart>
      <c:catAx>
        <c:axId val="757129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71711"/>
        <c:crosses val="autoZero"/>
        <c:auto val="1"/>
        <c:lblAlgn val="ctr"/>
        <c:lblOffset val="100"/>
        <c:noMultiLvlLbl val="0"/>
      </c:catAx>
      <c:valAx>
        <c:axId val="7571711"/>
        <c:scaling>
          <c:orientation val="minMax"/>
        </c:scaling>
        <c:delete val="0"/>
        <c:axPos val="b"/>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7129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a:latin typeface="+mn-lt"/>
            </a:rPr>
            <a:t>Generate user data</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B54C8F6C-BE1E-4EAB-B7A0-48DE01FFAA36}">
      <dgm:prSet phldrT="[Text]"/>
      <dgm:spPr/>
      <dgm:t>
        <a:bodyPr/>
        <a:lstStyle/>
        <a:p>
          <a:pPr>
            <a:buFont typeface="Symbol" panose="05050102010706020507" pitchFamily="18" charset="2"/>
            <a:buChar char=""/>
          </a:pPr>
          <a:r>
            <a:rPr lang="en-IE"/>
            <a:t>Produce a working minimal viable product via the hardware components which can generate user data.</a:t>
          </a:r>
          <a:endParaRPr lang="en-US">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a:latin typeface="+mn-lt"/>
          </a:endParaRPr>
        </a:p>
      </dgm:t>
    </dgm:pt>
    <dgm:pt modelId="{E4033A39-DCC4-4038-9562-AEDDBBB37A99}">
      <dgm:prSet phldrT="[Text]"/>
      <dgm:spPr/>
      <dgm:t>
        <a:bodyPr/>
        <a:lstStyle/>
        <a:p>
          <a:r>
            <a:rPr lang="en-US">
              <a:latin typeface="+mn-lt"/>
            </a:rPr>
            <a:t>IOT firebase connectivity</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a:latin typeface="+mn-lt"/>
          </a:endParaRPr>
        </a:p>
      </dgm:t>
    </dgm:pt>
    <dgm:pt modelId="{A4C0B4E4-70AD-4901-9E3F-7EA25DD6DAA1}">
      <dgm:prSet phldrT="[Text]"/>
      <dgm:spPr/>
      <dgm:t>
        <a:bodyPr/>
        <a:lstStyle/>
        <a:p>
          <a:pPr>
            <a:buFont typeface="Symbol" panose="05050102010706020507" pitchFamily="18" charset="2"/>
            <a:buChar char=""/>
          </a:pPr>
          <a:r>
            <a:rPr lang="en-IE"/>
            <a:t>IOT device firebase integration for data persistence and potential clients.</a:t>
          </a:r>
          <a:endParaRPr lang="en-US">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a:latin typeface="+mn-lt"/>
          </a:endParaRPr>
        </a:p>
      </dgm:t>
    </dgm:pt>
    <dgm:pt modelId="{87BF7896-20EA-4E8F-B6F4-A34EC5C9CB50}">
      <dgm:prSet phldrT="[Text]"/>
      <dgm:spPr/>
      <dgm:t>
        <a:bodyPr/>
        <a:lstStyle/>
        <a:p>
          <a:r>
            <a:rPr lang="en-US">
              <a:latin typeface="+mn-lt"/>
            </a:rPr>
            <a:t>Android app, basic functionality</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a:latin typeface="+mn-lt"/>
          </a:endParaRPr>
        </a:p>
      </dgm:t>
    </dgm:pt>
    <dgm:pt modelId="{43CBB0A2-9D75-4264-8A30-3E8974B40658}">
      <dgm:prSet phldrT="[Text]"/>
      <dgm:spPr/>
      <dgm:t>
        <a:bodyPr/>
        <a:lstStyle/>
        <a:p>
          <a:pPr>
            <a:buFont typeface="Symbol" panose="05050102010706020507" pitchFamily="18" charset="2"/>
            <a:buChar char=""/>
          </a:pPr>
          <a:r>
            <a:rPr lang="en-IE"/>
            <a:t>A working android application for tracking exercise progression.</a:t>
          </a:r>
          <a:endParaRPr lang="en-US">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a:latin typeface="+mn-lt"/>
          </a:endParaRPr>
        </a:p>
      </dgm:t>
    </dgm:pt>
    <dgm:pt modelId="{3DE6FF16-CA4D-4D34-ABEB-8BE6A40B5E52}">
      <dgm:prSet phldrT="[Text]"/>
      <dgm:spPr/>
      <dgm:t>
        <a:bodyPr/>
        <a:lstStyle/>
        <a:p>
          <a:pPr>
            <a:buFont typeface="Symbol" panose="05050102010706020507" pitchFamily="18" charset="2"/>
            <a:buNone/>
          </a:pPr>
          <a:r>
            <a:rPr lang="en-US">
              <a:latin typeface="+mn-lt"/>
            </a:rPr>
            <a:t>Android app firebase connectivity</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a:p>
      </dgm:t>
    </dgm:pt>
    <dgm:pt modelId="{C032D242-8D23-4EEC-A10A-7B0691E5A409}">
      <dgm:prSet phldrT="[Text]"/>
      <dgm:spPr/>
      <dgm:t>
        <a:bodyPr/>
        <a:lstStyle/>
        <a:p>
          <a:pPr>
            <a:buFont typeface="Symbol" panose="05050102010706020507" pitchFamily="18" charset="2"/>
            <a:buChar char=""/>
          </a:pPr>
          <a:r>
            <a:rPr lang="en-IE"/>
            <a:t>Firebase integration and persistence for the android application.</a:t>
          </a:r>
          <a:endParaRPr lang="en-US">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a:p>
      </dgm:t>
    </dgm:pt>
    <dgm:pt modelId="{73820394-2159-4075-9E6F-217263B07F8B}">
      <dgm:prSet phldrT="[Text]"/>
      <dgm:spPr/>
      <dgm:t>
        <a:bodyPr/>
        <a:lstStyle/>
        <a:p>
          <a:pPr>
            <a:buFont typeface="Symbol" panose="05050102010706020507" pitchFamily="18" charset="2"/>
            <a:buChar char=""/>
          </a:pPr>
          <a:r>
            <a:rPr lang="en-IE"/>
            <a:t>Complete project ecosystem whereby the mobile application and IOT device communicate.</a:t>
          </a:r>
          <a:endParaRPr lang="en-US">
            <a:latin typeface="+mn-lt"/>
          </a:endParaRPr>
        </a:p>
      </dgm:t>
    </dgm:pt>
    <dgm:pt modelId="{D383A36B-470D-499F-AE13-85A6B2495524}" type="sibTrans" cxnId="{19CF03A0-47BE-4ABD-A62C-A27E16D6C5A3}">
      <dgm:prSet/>
      <dgm:spPr/>
      <dgm:t>
        <a:bodyPr/>
        <a:lstStyle/>
        <a:p>
          <a:endParaRPr lang="en-US"/>
        </a:p>
      </dgm:t>
    </dgm:pt>
    <dgm:pt modelId="{A861A835-3A0D-4B09-8870-87D7FDC7B27F}" type="parTrans" cxnId="{19CF03A0-47BE-4ABD-A62C-A27E16D6C5A3}">
      <dgm:prSet/>
      <dgm:spPr/>
      <dgm:t>
        <a:bodyPr/>
        <a:lstStyle/>
        <a:p>
          <a:endParaRPr lang="en-US" sz="1800"/>
        </a:p>
      </dgm:t>
    </dgm:pt>
    <dgm:pt modelId="{AC76BE15-3E8A-498B-91BD-CF772C26B6F1}">
      <dgm:prSet phldrT="[Text]"/>
      <dgm:spPr/>
      <dgm:t>
        <a:bodyPr/>
        <a:lstStyle/>
        <a:p>
          <a:pPr>
            <a:buFont typeface="Symbol" panose="05050102010706020507" pitchFamily="18" charset="2"/>
            <a:buChar char=""/>
          </a:pPr>
          <a:r>
            <a:rPr lang="en-US">
              <a:latin typeface="+mn-lt"/>
            </a:rPr>
            <a:t>Complete project ecosystem</a:t>
          </a:r>
        </a:p>
      </dgm:t>
    </dgm:pt>
    <dgm:pt modelId="{662A3D6E-7238-444F-BC0B-C7A4321261DB}" type="sibTrans" cxnId="{140A4778-8248-44DE-B78A-23C578A77D7E}">
      <dgm:prSet/>
      <dgm:spPr/>
      <dgm:t>
        <a:bodyPr/>
        <a:lstStyle/>
        <a:p>
          <a:endParaRPr lang="en-US"/>
        </a:p>
      </dgm:t>
    </dgm:pt>
    <dgm:pt modelId="{00CCB400-064A-4EF5-9806-9534D9AC69AD}" type="parTrans" cxnId="{140A4778-8248-44DE-B78A-23C578A77D7E}">
      <dgm:prSet/>
      <dgm:spPr/>
      <dgm:t>
        <a:bodyPr/>
        <a:lstStyle/>
        <a:p>
          <a:endParaRPr lang="en-US" sz="1800"/>
        </a:p>
      </dgm:t>
    </dgm:pt>
    <dgm:pt modelId="{12277BDF-95D4-456D-998E-638BEE9E9657}" type="pres">
      <dgm:prSet presAssocID="{E5B2E815-0D19-41DC-B01B-4D608769620A}" presName="Name0" presStyleCnt="0">
        <dgm:presLayoutVars>
          <dgm:chMax/>
          <dgm:chPref/>
          <dgm:animLvl val="lvl"/>
        </dgm:presLayoutVars>
      </dgm:prSet>
      <dgm:spPr/>
    </dgm:pt>
    <dgm:pt modelId="{0ECCBC35-7C5F-4305-80AC-4A7AB8234460}" type="pres">
      <dgm:prSet presAssocID="{4259F840-24E7-476F-9F30-482E46395856}" presName="composite1" presStyleCnt="0"/>
      <dgm:spPr/>
    </dgm:pt>
    <dgm:pt modelId="{14308B10-0B92-4D42-81A5-4133DF57FD91}" type="pres">
      <dgm:prSet presAssocID="{4259F840-24E7-476F-9F30-482E46395856}" presName="parent1" presStyleLbl="alignNode1" presStyleIdx="0" presStyleCnt="5">
        <dgm:presLayoutVars>
          <dgm:chMax val="1"/>
          <dgm:chPref val="1"/>
          <dgm:bulletEnabled val="1"/>
        </dgm:presLayoutVars>
      </dgm:prSet>
      <dgm:spPr/>
    </dgm:pt>
    <dgm:pt modelId="{CA2340E7-F542-4EE0-BC1E-132813DA5B01}" type="pres">
      <dgm:prSet presAssocID="{4259F840-24E7-476F-9F30-482E46395856}" presName="Childtext1" presStyleLbl="revTx" presStyleIdx="0" presStyleCnt="5">
        <dgm:presLayoutVars>
          <dgm:bulletEnabled val="1"/>
        </dgm:presLayoutVars>
      </dgm:prSet>
      <dgm:spPr/>
    </dgm:pt>
    <dgm:pt modelId="{D9E469B0-8B83-49C3-A6EC-99F30C84831A}" type="pres">
      <dgm:prSet presAssocID="{4259F840-24E7-476F-9F30-482E46395856}" presName="ConnectLine1" presStyleLbl="sibTrans1D1" presStyleIdx="0" presStyleCnt="5"/>
      <dgm:spPr>
        <a:noFill/>
        <a:ln w="6350" cap="flat" cmpd="sng" algn="ctr">
          <a:solidFill>
            <a:schemeClr val="accent1">
              <a:hueOff val="0"/>
              <a:satOff val="0"/>
              <a:lumOff val="0"/>
              <a:alphaOff val="0"/>
            </a:schemeClr>
          </a:solidFill>
          <a:prstDash val="dash"/>
          <a:miter lim="800000"/>
        </a:ln>
        <a:effectLst/>
      </dgm:spPr>
    </dgm:pt>
    <dgm:pt modelId="{148CE7DA-CE4E-429D-ABE2-D62317EDFCB2}" type="pres">
      <dgm:prSet presAssocID="{4259F840-24E7-476F-9F30-482E46395856}" presName="ConnectLineEnd1" presStyleLbl="lnNode1" presStyleIdx="0" presStyleCnt="5"/>
      <dgm:spPr/>
    </dgm:pt>
    <dgm:pt modelId="{F15B67E0-E02C-45CF-82CD-1BD89EEB3F6F}" type="pres">
      <dgm:prSet presAssocID="{4259F840-24E7-476F-9F30-482E46395856}" presName="EmptyPane1" presStyleCnt="0"/>
      <dgm:spPr/>
    </dgm:pt>
    <dgm:pt modelId="{5C01E8C6-BD06-46A9-B4F9-64C8CBE55297}" type="pres">
      <dgm:prSet presAssocID="{DCC444A4-F20A-48F5-A61E-47BFFF185A57}" presName="spaceBetweenRectangles1" presStyleCnt="0"/>
      <dgm:spPr/>
    </dgm:pt>
    <dgm:pt modelId="{5B711B1F-151E-4FF3-8A91-C35916B260F9}" type="pres">
      <dgm:prSet presAssocID="{E4033A39-DCC4-4038-9562-AEDDBBB37A99}" presName="composite1" presStyleCnt="0"/>
      <dgm:spPr/>
    </dgm:pt>
    <dgm:pt modelId="{EB01DA2B-AB27-4B9F-925A-332063410993}" type="pres">
      <dgm:prSet presAssocID="{E4033A39-DCC4-4038-9562-AEDDBBB37A99}" presName="parent1" presStyleLbl="alignNode1" presStyleIdx="1" presStyleCnt="5">
        <dgm:presLayoutVars>
          <dgm:chMax val="1"/>
          <dgm:chPref val="1"/>
          <dgm:bulletEnabled val="1"/>
        </dgm:presLayoutVars>
      </dgm:prSet>
      <dgm:spPr/>
    </dgm:pt>
    <dgm:pt modelId="{D2ED90A8-BC28-4FD2-AE51-CDB608492FDF}" type="pres">
      <dgm:prSet presAssocID="{E4033A39-DCC4-4038-9562-AEDDBBB37A99}" presName="Childtext1" presStyleLbl="revTx" presStyleIdx="1" presStyleCnt="5">
        <dgm:presLayoutVars>
          <dgm:bulletEnabled val="1"/>
        </dgm:presLayoutVars>
      </dgm:prSet>
      <dgm:spPr/>
    </dgm:pt>
    <dgm:pt modelId="{AA7F762F-1236-4BC6-B943-B31516CF31A2}" type="pres">
      <dgm:prSet presAssocID="{E4033A39-DCC4-4038-9562-AEDDBBB37A99}" presName="ConnectLine1" presStyleLbl="sibTrans1D1" presStyleIdx="1" presStyleCnt="5"/>
      <dgm:spPr>
        <a:noFill/>
        <a:ln w="6350" cap="flat" cmpd="sng" algn="ctr">
          <a:solidFill>
            <a:schemeClr val="accent1">
              <a:hueOff val="0"/>
              <a:satOff val="0"/>
              <a:lumOff val="0"/>
              <a:alphaOff val="0"/>
            </a:schemeClr>
          </a:solidFill>
          <a:prstDash val="dash"/>
          <a:miter lim="800000"/>
        </a:ln>
        <a:effectLst/>
      </dgm:spPr>
    </dgm:pt>
    <dgm:pt modelId="{8CCBCE0C-AFA0-4292-9063-314C95B86CF7}" type="pres">
      <dgm:prSet presAssocID="{E4033A39-DCC4-4038-9562-AEDDBBB37A99}" presName="ConnectLineEnd1" presStyleLbl="lnNode1" presStyleIdx="1" presStyleCnt="5"/>
      <dgm:spPr/>
    </dgm:pt>
    <dgm:pt modelId="{866F18C3-8D4C-4944-8DF7-C18801101E23}" type="pres">
      <dgm:prSet presAssocID="{E4033A39-DCC4-4038-9562-AEDDBBB37A99}" presName="EmptyPane1" presStyleCnt="0"/>
      <dgm:spPr/>
    </dgm:pt>
    <dgm:pt modelId="{3ED50FDA-7778-4417-B24D-8F407D1324E4}" type="pres">
      <dgm:prSet presAssocID="{80AB0E5B-0C58-465D-A545-5B21133D2849}" presName="spaceBetweenRectangles1" presStyleCnt="0"/>
      <dgm:spPr/>
    </dgm:pt>
    <dgm:pt modelId="{29E05E0E-AC86-478E-9477-E55A61225913}" type="pres">
      <dgm:prSet presAssocID="{87BF7896-20EA-4E8F-B6F4-A34EC5C9CB50}" presName="composite1" presStyleCnt="0"/>
      <dgm:spPr/>
    </dgm:pt>
    <dgm:pt modelId="{DA289084-20F0-4ED7-B977-D358AE2148DB}" type="pres">
      <dgm:prSet presAssocID="{87BF7896-20EA-4E8F-B6F4-A34EC5C9CB50}" presName="parent1" presStyleLbl="alignNode1" presStyleIdx="2" presStyleCnt="5">
        <dgm:presLayoutVars>
          <dgm:chMax val="1"/>
          <dgm:chPref val="1"/>
          <dgm:bulletEnabled val="1"/>
        </dgm:presLayoutVars>
      </dgm:prSet>
      <dgm:spPr/>
    </dgm:pt>
    <dgm:pt modelId="{E42D5CF0-ACFE-47E7-9766-6F103E69372E}" type="pres">
      <dgm:prSet presAssocID="{87BF7896-20EA-4E8F-B6F4-A34EC5C9CB50}" presName="Childtext1" presStyleLbl="revTx" presStyleIdx="2" presStyleCnt="5">
        <dgm:presLayoutVars>
          <dgm:bulletEnabled val="1"/>
        </dgm:presLayoutVars>
      </dgm:prSet>
      <dgm:spPr/>
    </dgm:pt>
    <dgm:pt modelId="{4078BAAF-6420-49E4-A6D0-B15AF66851D3}" type="pres">
      <dgm:prSet presAssocID="{87BF7896-20EA-4E8F-B6F4-A34EC5C9CB50}" presName="ConnectLine1" presStyleLbl="sibTrans1D1" presStyleIdx="2" presStyleCnt="5"/>
      <dgm:spPr>
        <a:noFill/>
        <a:ln w="6350" cap="flat" cmpd="sng" algn="ctr">
          <a:solidFill>
            <a:schemeClr val="accent1">
              <a:hueOff val="0"/>
              <a:satOff val="0"/>
              <a:lumOff val="0"/>
              <a:alphaOff val="0"/>
            </a:schemeClr>
          </a:solidFill>
          <a:prstDash val="dash"/>
          <a:miter lim="800000"/>
        </a:ln>
        <a:effectLst/>
      </dgm:spPr>
    </dgm:pt>
    <dgm:pt modelId="{B76D293A-0AA7-4D75-8146-C1AC8F343352}" type="pres">
      <dgm:prSet presAssocID="{87BF7896-20EA-4E8F-B6F4-A34EC5C9CB50}" presName="ConnectLineEnd1" presStyleLbl="lnNode1" presStyleIdx="2" presStyleCnt="5"/>
      <dgm:spPr/>
    </dgm:pt>
    <dgm:pt modelId="{7AB3FCAC-9056-4D27-A857-E131DF267C63}" type="pres">
      <dgm:prSet presAssocID="{87BF7896-20EA-4E8F-B6F4-A34EC5C9CB50}" presName="EmptyPane1" presStyleCnt="0"/>
      <dgm:spPr/>
    </dgm:pt>
    <dgm:pt modelId="{E32B55E5-0CA1-48CE-B31F-A5A228207CD1}" type="pres">
      <dgm:prSet presAssocID="{D63CE73E-35DE-48C3-8753-7648BC953C0D}" presName="spaceBetweenRectangles1" presStyleCnt="0"/>
      <dgm:spPr/>
    </dgm:pt>
    <dgm:pt modelId="{BC43C22F-1452-4C79-989B-1940A5B6160A}" type="pres">
      <dgm:prSet presAssocID="{3DE6FF16-CA4D-4D34-ABEB-8BE6A40B5E52}" presName="composite1" presStyleCnt="0"/>
      <dgm:spPr/>
    </dgm:pt>
    <dgm:pt modelId="{E0CADBAC-B9E4-4EE9-86F3-E3CBBD652123}" type="pres">
      <dgm:prSet presAssocID="{3DE6FF16-CA4D-4D34-ABEB-8BE6A40B5E52}" presName="parent1" presStyleLbl="alignNode1" presStyleIdx="3" presStyleCnt="5">
        <dgm:presLayoutVars>
          <dgm:chMax val="1"/>
          <dgm:chPref val="1"/>
          <dgm:bulletEnabled val="1"/>
        </dgm:presLayoutVars>
      </dgm:prSet>
      <dgm:spPr/>
    </dgm:pt>
    <dgm:pt modelId="{3765099A-5614-4988-9A57-1E3A6E48750F}" type="pres">
      <dgm:prSet presAssocID="{3DE6FF16-CA4D-4D34-ABEB-8BE6A40B5E52}" presName="Childtext1" presStyleLbl="revTx" presStyleIdx="3" presStyleCnt="5">
        <dgm:presLayoutVars>
          <dgm:bulletEnabled val="1"/>
        </dgm:presLayoutVars>
      </dgm:prSet>
      <dgm:spPr/>
    </dgm:pt>
    <dgm:pt modelId="{A2B5DC1B-A623-4B5D-B94C-A37A32A42771}" type="pres">
      <dgm:prSet presAssocID="{3DE6FF16-CA4D-4D34-ABEB-8BE6A40B5E52}" presName="ConnectLine1" presStyleLbl="sibTrans1D1" presStyleIdx="3" presStyleCnt="5"/>
      <dgm:spPr>
        <a:noFill/>
        <a:ln w="6350" cap="flat" cmpd="sng" algn="ctr">
          <a:solidFill>
            <a:schemeClr val="accent1">
              <a:hueOff val="0"/>
              <a:satOff val="0"/>
              <a:lumOff val="0"/>
              <a:alphaOff val="0"/>
            </a:schemeClr>
          </a:solidFill>
          <a:prstDash val="dash"/>
          <a:miter lim="800000"/>
        </a:ln>
        <a:effectLst/>
      </dgm:spPr>
    </dgm:pt>
    <dgm:pt modelId="{93913CF2-F9CB-40EA-84F6-DB7FE2438158}" type="pres">
      <dgm:prSet presAssocID="{3DE6FF16-CA4D-4D34-ABEB-8BE6A40B5E52}" presName="ConnectLineEnd1" presStyleLbl="lnNode1" presStyleIdx="3" presStyleCnt="5"/>
      <dgm:spPr/>
    </dgm:pt>
    <dgm:pt modelId="{62254892-CD8B-4281-BC25-6ACA78CC659F}" type="pres">
      <dgm:prSet presAssocID="{3DE6FF16-CA4D-4D34-ABEB-8BE6A40B5E52}" presName="EmptyPane1" presStyleCnt="0"/>
      <dgm:spPr/>
    </dgm:pt>
    <dgm:pt modelId="{CCED4A4C-8E46-49F2-94FE-AB916767D456}" type="pres">
      <dgm:prSet presAssocID="{986162A7-6F89-4679-B40E-33A17DA21B73}" presName="spaceBetweenRectangles1" presStyleCnt="0"/>
      <dgm:spPr/>
    </dgm:pt>
    <dgm:pt modelId="{1E18F4B3-7763-46BA-8222-CA6A3DCDC6A1}" type="pres">
      <dgm:prSet presAssocID="{AC76BE15-3E8A-498B-91BD-CF772C26B6F1}" presName="composite1" presStyleCnt="0"/>
      <dgm:spPr/>
    </dgm:pt>
    <dgm:pt modelId="{03182683-DAD9-4AE7-A493-4E6327FE6BC8}" type="pres">
      <dgm:prSet presAssocID="{AC76BE15-3E8A-498B-91BD-CF772C26B6F1}" presName="parent1" presStyleLbl="alignNode1" presStyleIdx="4" presStyleCnt="5">
        <dgm:presLayoutVars>
          <dgm:chMax val="1"/>
          <dgm:chPref val="1"/>
          <dgm:bulletEnabled val="1"/>
        </dgm:presLayoutVars>
      </dgm:prSet>
      <dgm:spPr/>
    </dgm:pt>
    <dgm:pt modelId="{1F8F34A1-F3DA-4723-B1B8-A50E55FB2C77}" type="pres">
      <dgm:prSet presAssocID="{AC76BE15-3E8A-498B-91BD-CF772C26B6F1}" presName="Childtext1" presStyleLbl="revTx" presStyleIdx="4" presStyleCnt="5">
        <dgm:presLayoutVars>
          <dgm:bulletEnabled val="1"/>
        </dgm:presLayoutVars>
      </dgm:prSet>
      <dgm:spPr/>
    </dgm:pt>
    <dgm:pt modelId="{2DCC86C0-B8B3-4F54-8DB2-241F540ABDDB}" type="pres">
      <dgm:prSet presAssocID="{AC76BE15-3E8A-498B-91BD-CF772C26B6F1}" presName="ConnectLine1" presStyleLbl="sibTrans1D1" presStyleIdx="4" presStyleCnt="5"/>
      <dgm:spPr>
        <a:noFill/>
        <a:ln w="6350" cap="flat" cmpd="sng" algn="ctr">
          <a:solidFill>
            <a:schemeClr val="accent1">
              <a:hueOff val="0"/>
              <a:satOff val="0"/>
              <a:lumOff val="0"/>
              <a:alphaOff val="0"/>
            </a:schemeClr>
          </a:solidFill>
          <a:prstDash val="dash"/>
          <a:miter lim="800000"/>
        </a:ln>
        <a:effectLst/>
      </dgm:spPr>
    </dgm:pt>
    <dgm:pt modelId="{B88E2A19-DF0B-4EE1-A65B-D110A38A4547}" type="pres">
      <dgm:prSet presAssocID="{AC76BE15-3E8A-498B-91BD-CF772C26B6F1}" presName="ConnectLineEnd1" presStyleLbl="lnNode1" presStyleIdx="4" presStyleCnt="5"/>
      <dgm:spPr/>
    </dgm:pt>
    <dgm:pt modelId="{3D4587A1-09F6-461F-8082-5D2ED273A5BF}" type="pres">
      <dgm:prSet presAssocID="{AC76BE15-3E8A-498B-91BD-CF772C26B6F1}" presName="EmptyPane1" presStyleCnt="0"/>
      <dgm:spPr/>
    </dgm:pt>
  </dgm:ptLst>
  <dgm:cxnLst>
    <dgm:cxn modelId="{92330C11-C197-4512-BDA4-8D8A69AF7D1C}" srcId="{E5B2E815-0D19-41DC-B01B-4D608769620A}" destId="{87BF7896-20EA-4E8F-B6F4-A34EC5C9CB50}" srcOrd="2" destOrd="0" parTransId="{05E47BA5-F724-4AEE-9B5B-401F18E028E6}" sibTransId="{D63CE73E-35DE-48C3-8753-7648BC953C0D}"/>
    <dgm:cxn modelId="{11A9FD1D-71A5-4CC3-AB3D-3A9784648797}" type="presOf" srcId="{E4033A39-DCC4-4038-9562-AEDDBBB37A99}" destId="{EB01DA2B-AB27-4B9F-925A-332063410993}" srcOrd="0" destOrd="0" presId="urn:microsoft.com/office/officeart/2016/7/layout/RoundedRectangleTimeline"/>
    <dgm:cxn modelId="{B3CFD43A-7CCF-45BC-B261-F31F76A1C3DF}" type="presOf" srcId="{C032D242-8D23-4EEC-A10A-7B0691E5A409}" destId="{3765099A-5614-4988-9A57-1E3A6E48750F}"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DED5C846-5020-41C1-9CC3-04816A8413B1}" type="presOf" srcId="{B54C8F6C-BE1E-4EAB-B7A0-48DE01FFAA36}" destId="{CA2340E7-F542-4EE0-BC1E-132813DA5B01}"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B178FA76-9658-4D77-8273-079003FCEF4D}" type="presOf" srcId="{A4C0B4E4-70AD-4901-9E3F-7EA25DD6DAA1}" destId="{D2ED90A8-BC28-4FD2-AE51-CDB608492FDF}" srcOrd="0" destOrd="0" presId="urn:microsoft.com/office/officeart/2016/7/layout/RoundedRectangleTimeline"/>
    <dgm:cxn modelId="{140A4778-8248-44DE-B78A-23C578A77D7E}" srcId="{E5B2E815-0D19-41DC-B01B-4D608769620A}" destId="{AC76BE15-3E8A-498B-91BD-CF772C26B6F1}" srcOrd="4" destOrd="0" parTransId="{00CCB400-064A-4EF5-9806-9534D9AC69AD}" sibTransId="{662A3D6E-7238-444F-BC0B-C7A4321261DB}"/>
    <dgm:cxn modelId="{7BBB2F7E-8413-456C-8B07-D3EC8EE3ADA7}" type="presOf" srcId="{4259F840-24E7-476F-9F30-482E46395856}" destId="{14308B10-0B92-4D42-81A5-4133DF57FD91}"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19CF03A0-47BE-4ABD-A62C-A27E16D6C5A3}" srcId="{AC76BE15-3E8A-498B-91BD-CF772C26B6F1}" destId="{73820394-2159-4075-9E6F-217263B07F8B}" srcOrd="0" destOrd="0" parTransId="{A861A835-3A0D-4B09-8870-87D7FDC7B27F}" sibTransId="{D383A36B-470D-499F-AE13-85A6B2495524}"/>
    <dgm:cxn modelId="{2664ADB0-5935-4659-9A38-A32B4BE6FDA8}" type="presOf" srcId="{3DE6FF16-CA4D-4D34-ABEB-8BE6A40B5E52}" destId="{E0CADBAC-B9E4-4EE9-86F3-E3CBBD652123}" srcOrd="0" destOrd="0" presId="urn:microsoft.com/office/officeart/2016/7/layout/RoundedRectangleTimeline"/>
    <dgm:cxn modelId="{181D83B2-BFE2-4D91-83EC-9874FE0C1560}" type="presOf" srcId="{AC76BE15-3E8A-498B-91BD-CF772C26B6F1}" destId="{03182683-DAD9-4AE7-A493-4E6327FE6BC8}" srcOrd="0" destOrd="0" presId="urn:microsoft.com/office/officeart/2016/7/layout/RoundedRectangleTimeline"/>
    <dgm:cxn modelId="{9378B9B9-DEEF-4A95-8398-288612DE1EAB}" type="presOf" srcId="{73820394-2159-4075-9E6F-217263B07F8B}" destId="{1F8F34A1-F3DA-4723-B1B8-A50E55FB2C77}"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8E85AF0-5FA6-4118-981F-D8647E120B02}" type="presOf" srcId="{43CBB0A2-9D75-4264-8A30-3E8974B40658}" destId="{E42D5CF0-ACFE-47E7-9766-6F103E69372E}" srcOrd="0" destOrd="0" presId="urn:microsoft.com/office/officeart/2016/7/layout/RoundedRectangleTimeline"/>
    <dgm:cxn modelId="{35F622F6-2895-4873-8707-C08EF5354EFE}" type="presOf" srcId="{E5B2E815-0D19-41DC-B01B-4D608769620A}" destId="{12277BDF-95D4-456D-998E-638BEE9E9657}" srcOrd="0" destOrd="0" presId="urn:microsoft.com/office/officeart/2016/7/layout/RoundedRectangleTimeline"/>
    <dgm:cxn modelId="{DFB56DF9-26AA-491B-BD7E-B5BE283A1890}" type="presOf" srcId="{87BF7896-20EA-4E8F-B6F4-A34EC5C9CB50}" destId="{DA289084-20F0-4ED7-B977-D358AE2148DB}" srcOrd="0" destOrd="0" presId="urn:microsoft.com/office/officeart/2016/7/layout/RoundedRectangleTimeline"/>
    <dgm:cxn modelId="{C40DFE40-F3C3-4F3E-B2BA-49DD58A1C368}" type="presParOf" srcId="{12277BDF-95D4-456D-998E-638BEE9E9657}" destId="{0ECCBC35-7C5F-4305-80AC-4A7AB8234460}" srcOrd="0" destOrd="0" presId="urn:microsoft.com/office/officeart/2016/7/layout/RoundedRectangleTimeline"/>
    <dgm:cxn modelId="{C883BBC8-A4E3-46AB-B712-6210B5B8B78A}" type="presParOf" srcId="{0ECCBC35-7C5F-4305-80AC-4A7AB8234460}" destId="{14308B10-0B92-4D42-81A5-4133DF57FD91}" srcOrd="0" destOrd="0" presId="urn:microsoft.com/office/officeart/2016/7/layout/RoundedRectangleTimeline"/>
    <dgm:cxn modelId="{C82B54AB-0355-4097-91AF-D19BBCD70FC9}" type="presParOf" srcId="{0ECCBC35-7C5F-4305-80AC-4A7AB8234460}" destId="{CA2340E7-F542-4EE0-BC1E-132813DA5B01}" srcOrd="1" destOrd="0" presId="urn:microsoft.com/office/officeart/2016/7/layout/RoundedRectangleTimeline"/>
    <dgm:cxn modelId="{9766FC26-97C1-4D04-8CE0-03903ADCCC71}" type="presParOf" srcId="{0ECCBC35-7C5F-4305-80AC-4A7AB8234460}" destId="{D9E469B0-8B83-49C3-A6EC-99F30C84831A}" srcOrd="2" destOrd="0" presId="urn:microsoft.com/office/officeart/2016/7/layout/RoundedRectangleTimeline"/>
    <dgm:cxn modelId="{4FEF75D3-7A33-43CA-A757-76A1FD5620F3}" type="presParOf" srcId="{0ECCBC35-7C5F-4305-80AC-4A7AB8234460}" destId="{148CE7DA-CE4E-429D-ABE2-D62317EDFCB2}" srcOrd="3" destOrd="0" presId="urn:microsoft.com/office/officeart/2016/7/layout/RoundedRectangleTimeline"/>
    <dgm:cxn modelId="{5F72F8D8-6824-4134-82AE-5AAF92F216CB}" type="presParOf" srcId="{0ECCBC35-7C5F-4305-80AC-4A7AB8234460}" destId="{F15B67E0-E02C-45CF-82CD-1BD89EEB3F6F}" srcOrd="4" destOrd="0" presId="urn:microsoft.com/office/officeart/2016/7/layout/RoundedRectangleTimeline"/>
    <dgm:cxn modelId="{86A2B45E-9450-4168-A178-373DFDB0E393}" type="presParOf" srcId="{12277BDF-95D4-456D-998E-638BEE9E9657}" destId="{5C01E8C6-BD06-46A9-B4F9-64C8CBE55297}" srcOrd="1" destOrd="0" presId="urn:microsoft.com/office/officeart/2016/7/layout/RoundedRectangleTimeline"/>
    <dgm:cxn modelId="{DBC50D43-219D-432C-B33E-DD0F84833C3E}" type="presParOf" srcId="{12277BDF-95D4-456D-998E-638BEE9E9657}" destId="{5B711B1F-151E-4FF3-8A91-C35916B260F9}" srcOrd="2" destOrd="0" presId="urn:microsoft.com/office/officeart/2016/7/layout/RoundedRectangleTimeline"/>
    <dgm:cxn modelId="{AB7D6D5F-3077-4FDD-8B50-BF8725B1D1A5}" type="presParOf" srcId="{5B711B1F-151E-4FF3-8A91-C35916B260F9}" destId="{EB01DA2B-AB27-4B9F-925A-332063410993}" srcOrd="0" destOrd="0" presId="urn:microsoft.com/office/officeart/2016/7/layout/RoundedRectangleTimeline"/>
    <dgm:cxn modelId="{DB7DD1CE-608C-4380-821E-C41A33D13EDA}" type="presParOf" srcId="{5B711B1F-151E-4FF3-8A91-C35916B260F9}" destId="{D2ED90A8-BC28-4FD2-AE51-CDB608492FDF}" srcOrd="1" destOrd="0" presId="urn:microsoft.com/office/officeart/2016/7/layout/RoundedRectangleTimeline"/>
    <dgm:cxn modelId="{04CFA30A-46A6-4796-A4DF-70E9F0BBC3DF}" type="presParOf" srcId="{5B711B1F-151E-4FF3-8A91-C35916B260F9}" destId="{AA7F762F-1236-4BC6-B943-B31516CF31A2}" srcOrd="2" destOrd="0" presId="urn:microsoft.com/office/officeart/2016/7/layout/RoundedRectangleTimeline"/>
    <dgm:cxn modelId="{4C0432CE-008E-4B17-8034-FC2071CF8E23}" type="presParOf" srcId="{5B711B1F-151E-4FF3-8A91-C35916B260F9}" destId="{8CCBCE0C-AFA0-4292-9063-314C95B86CF7}" srcOrd="3" destOrd="0" presId="urn:microsoft.com/office/officeart/2016/7/layout/RoundedRectangleTimeline"/>
    <dgm:cxn modelId="{01B56561-7E58-4013-BB18-437D415701A9}" type="presParOf" srcId="{5B711B1F-151E-4FF3-8A91-C35916B260F9}" destId="{866F18C3-8D4C-4944-8DF7-C18801101E23}" srcOrd="4" destOrd="0" presId="urn:microsoft.com/office/officeart/2016/7/layout/RoundedRectangleTimeline"/>
    <dgm:cxn modelId="{178790E7-DF49-4B01-BDD0-315D3A94B36E}" type="presParOf" srcId="{12277BDF-95D4-456D-998E-638BEE9E9657}" destId="{3ED50FDA-7778-4417-B24D-8F407D1324E4}" srcOrd="3" destOrd="0" presId="urn:microsoft.com/office/officeart/2016/7/layout/RoundedRectangleTimeline"/>
    <dgm:cxn modelId="{4B6B0A25-D01B-4ED8-82D7-D1F01DB97BA4}" type="presParOf" srcId="{12277BDF-95D4-456D-998E-638BEE9E9657}" destId="{29E05E0E-AC86-478E-9477-E55A61225913}" srcOrd="4" destOrd="0" presId="urn:microsoft.com/office/officeart/2016/7/layout/RoundedRectangleTimeline"/>
    <dgm:cxn modelId="{FF1D10BD-A499-44B0-B194-24224F4E2970}" type="presParOf" srcId="{29E05E0E-AC86-478E-9477-E55A61225913}" destId="{DA289084-20F0-4ED7-B977-D358AE2148DB}" srcOrd="0" destOrd="0" presId="urn:microsoft.com/office/officeart/2016/7/layout/RoundedRectangleTimeline"/>
    <dgm:cxn modelId="{5ECF4991-C7A9-4A96-8607-AE2EFFBF50DB}" type="presParOf" srcId="{29E05E0E-AC86-478E-9477-E55A61225913}" destId="{E42D5CF0-ACFE-47E7-9766-6F103E69372E}" srcOrd="1" destOrd="0" presId="urn:microsoft.com/office/officeart/2016/7/layout/RoundedRectangleTimeline"/>
    <dgm:cxn modelId="{A7152408-2135-46DA-A0F3-40AA600DBE76}" type="presParOf" srcId="{29E05E0E-AC86-478E-9477-E55A61225913}" destId="{4078BAAF-6420-49E4-A6D0-B15AF66851D3}" srcOrd="2" destOrd="0" presId="urn:microsoft.com/office/officeart/2016/7/layout/RoundedRectangleTimeline"/>
    <dgm:cxn modelId="{2A93DBA2-43EF-4CBD-B92E-021209C857F4}" type="presParOf" srcId="{29E05E0E-AC86-478E-9477-E55A61225913}" destId="{B76D293A-0AA7-4D75-8146-C1AC8F343352}" srcOrd="3" destOrd="0" presId="urn:microsoft.com/office/officeart/2016/7/layout/RoundedRectangleTimeline"/>
    <dgm:cxn modelId="{B3FABF2A-BBA3-429E-962F-9200626283B3}" type="presParOf" srcId="{29E05E0E-AC86-478E-9477-E55A61225913}" destId="{7AB3FCAC-9056-4D27-A857-E131DF267C63}" srcOrd="4" destOrd="0" presId="urn:microsoft.com/office/officeart/2016/7/layout/RoundedRectangleTimeline"/>
    <dgm:cxn modelId="{18DFD338-D469-4420-B758-F41FF2F61B09}" type="presParOf" srcId="{12277BDF-95D4-456D-998E-638BEE9E9657}" destId="{E32B55E5-0CA1-48CE-B31F-A5A228207CD1}" srcOrd="5" destOrd="0" presId="urn:microsoft.com/office/officeart/2016/7/layout/RoundedRectangleTimeline"/>
    <dgm:cxn modelId="{2347CA0F-D636-4882-BC7F-DF111901507F}" type="presParOf" srcId="{12277BDF-95D4-456D-998E-638BEE9E9657}" destId="{BC43C22F-1452-4C79-989B-1940A5B6160A}" srcOrd="6" destOrd="0" presId="urn:microsoft.com/office/officeart/2016/7/layout/RoundedRectangleTimeline"/>
    <dgm:cxn modelId="{BC11FFB7-3B51-4C45-824E-76FD20328B2F}" type="presParOf" srcId="{BC43C22F-1452-4C79-989B-1940A5B6160A}" destId="{E0CADBAC-B9E4-4EE9-86F3-E3CBBD652123}" srcOrd="0" destOrd="0" presId="urn:microsoft.com/office/officeart/2016/7/layout/RoundedRectangleTimeline"/>
    <dgm:cxn modelId="{DD1E4182-1DD5-4A5E-94A7-92378F2DDFE7}" type="presParOf" srcId="{BC43C22F-1452-4C79-989B-1940A5B6160A}" destId="{3765099A-5614-4988-9A57-1E3A6E48750F}" srcOrd="1" destOrd="0" presId="urn:microsoft.com/office/officeart/2016/7/layout/RoundedRectangleTimeline"/>
    <dgm:cxn modelId="{C5EC594E-08EB-4EB6-991B-53B80B60B773}" type="presParOf" srcId="{BC43C22F-1452-4C79-989B-1940A5B6160A}" destId="{A2B5DC1B-A623-4B5D-B94C-A37A32A42771}" srcOrd="2" destOrd="0" presId="urn:microsoft.com/office/officeart/2016/7/layout/RoundedRectangleTimeline"/>
    <dgm:cxn modelId="{7CC38269-B192-4A09-A738-3A50F90B7BF3}" type="presParOf" srcId="{BC43C22F-1452-4C79-989B-1940A5B6160A}" destId="{93913CF2-F9CB-40EA-84F6-DB7FE2438158}" srcOrd="3" destOrd="0" presId="urn:microsoft.com/office/officeart/2016/7/layout/RoundedRectangleTimeline"/>
    <dgm:cxn modelId="{F4C8C89F-2922-4679-B8FB-7EE6E97E8B1B}" type="presParOf" srcId="{BC43C22F-1452-4C79-989B-1940A5B6160A}" destId="{62254892-CD8B-4281-BC25-6ACA78CC659F}" srcOrd="4" destOrd="0" presId="urn:microsoft.com/office/officeart/2016/7/layout/RoundedRectangleTimeline"/>
    <dgm:cxn modelId="{3346F753-DBB2-4428-999A-D55E56298FA9}" type="presParOf" srcId="{12277BDF-95D4-456D-998E-638BEE9E9657}" destId="{CCED4A4C-8E46-49F2-94FE-AB916767D456}" srcOrd="7" destOrd="0" presId="urn:microsoft.com/office/officeart/2016/7/layout/RoundedRectangleTimeline"/>
    <dgm:cxn modelId="{74FDEE3D-E574-411F-AA1B-6D7F5BE6E974}" type="presParOf" srcId="{12277BDF-95D4-456D-998E-638BEE9E9657}" destId="{1E18F4B3-7763-46BA-8222-CA6A3DCDC6A1}" srcOrd="8" destOrd="0" presId="urn:microsoft.com/office/officeart/2016/7/layout/RoundedRectangleTimeline"/>
    <dgm:cxn modelId="{1587F2CE-337A-48EC-9095-10514EFD9AB7}" type="presParOf" srcId="{1E18F4B3-7763-46BA-8222-CA6A3DCDC6A1}" destId="{03182683-DAD9-4AE7-A493-4E6327FE6BC8}" srcOrd="0" destOrd="0" presId="urn:microsoft.com/office/officeart/2016/7/layout/RoundedRectangleTimeline"/>
    <dgm:cxn modelId="{A9691735-7F5B-4156-A83C-B561D2C8519D}" type="presParOf" srcId="{1E18F4B3-7763-46BA-8222-CA6A3DCDC6A1}" destId="{1F8F34A1-F3DA-4723-B1B8-A50E55FB2C77}" srcOrd="1" destOrd="0" presId="urn:microsoft.com/office/officeart/2016/7/layout/RoundedRectangleTimeline"/>
    <dgm:cxn modelId="{4129FA78-D46D-4FB3-8C9D-3990DAE80036}" type="presParOf" srcId="{1E18F4B3-7763-46BA-8222-CA6A3DCDC6A1}" destId="{2DCC86C0-B8B3-4F54-8DB2-241F540ABDDB}" srcOrd="2" destOrd="0" presId="urn:microsoft.com/office/officeart/2016/7/layout/RoundedRectangleTimeline"/>
    <dgm:cxn modelId="{B0DC04E1-0225-47C1-89FE-24C43D719B45}" type="presParOf" srcId="{1E18F4B3-7763-46BA-8222-CA6A3DCDC6A1}" destId="{B88E2A19-DF0B-4EE1-A65B-D110A38A4547}" srcOrd="3" destOrd="0" presId="urn:microsoft.com/office/officeart/2016/7/layout/RoundedRectangleTimeline"/>
    <dgm:cxn modelId="{F2E72588-A51B-47A8-B241-B82D0C6E94C9}" type="presParOf" srcId="{1E18F4B3-7763-46BA-8222-CA6A3DCDC6A1}" destId="{3D4587A1-09F6-461F-8082-5D2ED273A5BF}"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08B10-0B92-4D42-81A5-4133DF57FD91}">
      <dsp:nvSpPr>
        <dsp:cNvPr id="0" name=""/>
        <dsp:cNvSpPr/>
      </dsp:nvSpPr>
      <dsp:spPr>
        <a:xfrm rot="16200000">
          <a:off x="650671" y="2317659"/>
          <a:ext cx="575945" cy="112413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mn-lt"/>
            </a:rPr>
            <a:t>Generate user data</a:t>
          </a:r>
        </a:p>
      </dsp:txBody>
      <dsp:txXfrm rot="5400000">
        <a:off x="404694" y="2619867"/>
        <a:ext cx="1096016" cy="519715"/>
      </dsp:txXfrm>
    </dsp:sp>
    <dsp:sp modelId="{CA2340E7-F542-4EE0-BC1E-132813DA5B01}">
      <dsp:nvSpPr>
        <dsp:cNvPr id="0" name=""/>
        <dsp:cNvSpPr/>
      </dsp:nvSpPr>
      <dsp:spPr>
        <a:xfrm>
          <a:off x="1867" y="0"/>
          <a:ext cx="1873552" cy="201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IE" sz="1100" kern="1200"/>
            <a:t>Produce a working minimal viable product via the hardware components which can generate user data.</a:t>
          </a:r>
          <a:endParaRPr lang="en-US" sz="1100" kern="1200">
            <a:latin typeface="+mn-lt"/>
          </a:endParaRPr>
        </a:p>
      </dsp:txBody>
      <dsp:txXfrm>
        <a:off x="1867" y="0"/>
        <a:ext cx="1873552" cy="2015807"/>
      </dsp:txXfrm>
    </dsp:sp>
    <dsp:sp modelId="{D9E469B0-8B83-49C3-A6EC-99F30C84831A}">
      <dsp:nvSpPr>
        <dsp:cNvPr id="0" name=""/>
        <dsp:cNvSpPr/>
      </dsp:nvSpPr>
      <dsp:spPr>
        <a:xfrm>
          <a:off x="938643" y="2130996"/>
          <a:ext cx="0" cy="46075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CE7DA-CE4E-429D-ABE2-D62317EDFCB2}">
      <dsp:nvSpPr>
        <dsp:cNvPr id="0" name=""/>
        <dsp:cNvSpPr/>
      </dsp:nvSpPr>
      <dsp:spPr>
        <a:xfrm>
          <a:off x="881049" y="2015807"/>
          <a:ext cx="115189" cy="1151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1DA2B-AB27-4B9F-925A-332063410993}">
      <dsp:nvSpPr>
        <dsp:cNvPr id="0" name=""/>
        <dsp:cNvSpPr/>
      </dsp:nvSpPr>
      <dsp:spPr>
        <a:xfrm>
          <a:off x="1500709" y="2591752"/>
          <a:ext cx="1124131" cy="575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mn-lt"/>
            </a:rPr>
            <a:t>IOT firebase connectivity</a:t>
          </a:r>
        </a:p>
      </dsp:txBody>
      <dsp:txXfrm>
        <a:off x="1500709" y="2591752"/>
        <a:ext cx="1124131" cy="575945"/>
      </dsp:txXfrm>
    </dsp:sp>
    <dsp:sp modelId="{D2ED90A8-BC28-4FD2-AE51-CDB608492FDF}">
      <dsp:nvSpPr>
        <dsp:cNvPr id="0" name=""/>
        <dsp:cNvSpPr/>
      </dsp:nvSpPr>
      <dsp:spPr>
        <a:xfrm>
          <a:off x="1125998" y="3743642"/>
          <a:ext cx="1873552" cy="201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IE" sz="1100" kern="1200"/>
            <a:t>IOT device firebase integration for data persistence and potential clients.</a:t>
          </a:r>
          <a:endParaRPr lang="en-US" sz="1100" kern="1200">
            <a:latin typeface="+mn-lt"/>
          </a:endParaRPr>
        </a:p>
      </dsp:txBody>
      <dsp:txXfrm>
        <a:off x="1125998" y="3743642"/>
        <a:ext cx="1873552" cy="2015807"/>
      </dsp:txXfrm>
    </dsp:sp>
    <dsp:sp modelId="{AA7F762F-1236-4BC6-B943-B31516CF31A2}">
      <dsp:nvSpPr>
        <dsp:cNvPr id="0" name=""/>
        <dsp:cNvSpPr/>
      </dsp:nvSpPr>
      <dsp:spPr>
        <a:xfrm>
          <a:off x="2062775" y="3167697"/>
          <a:ext cx="0" cy="46075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CCBCE0C-AFA0-4292-9063-314C95B86CF7}">
      <dsp:nvSpPr>
        <dsp:cNvPr id="0" name=""/>
        <dsp:cNvSpPr/>
      </dsp:nvSpPr>
      <dsp:spPr>
        <a:xfrm>
          <a:off x="2005180" y="3628453"/>
          <a:ext cx="115189" cy="1151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289084-20F0-4ED7-B977-D358AE2148DB}">
      <dsp:nvSpPr>
        <dsp:cNvPr id="0" name=""/>
        <dsp:cNvSpPr/>
      </dsp:nvSpPr>
      <dsp:spPr>
        <a:xfrm>
          <a:off x="2624841" y="2591752"/>
          <a:ext cx="1124131" cy="575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mn-lt"/>
            </a:rPr>
            <a:t>Android app, basic functionality</a:t>
          </a:r>
        </a:p>
      </dsp:txBody>
      <dsp:txXfrm>
        <a:off x="2624841" y="2591752"/>
        <a:ext cx="1124131" cy="575945"/>
      </dsp:txXfrm>
    </dsp:sp>
    <dsp:sp modelId="{E42D5CF0-ACFE-47E7-9766-6F103E69372E}">
      <dsp:nvSpPr>
        <dsp:cNvPr id="0" name=""/>
        <dsp:cNvSpPr/>
      </dsp:nvSpPr>
      <dsp:spPr>
        <a:xfrm>
          <a:off x="2250130" y="0"/>
          <a:ext cx="1873552" cy="201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IE" sz="1100" kern="1200"/>
            <a:t>A working android application for tracking exercise progression.</a:t>
          </a:r>
          <a:endParaRPr lang="en-US" sz="1100" kern="1200">
            <a:latin typeface="+mn-lt"/>
          </a:endParaRPr>
        </a:p>
      </dsp:txBody>
      <dsp:txXfrm>
        <a:off x="2250130" y="0"/>
        <a:ext cx="1873552" cy="2015807"/>
      </dsp:txXfrm>
    </dsp:sp>
    <dsp:sp modelId="{4078BAAF-6420-49E4-A6D0-B15AF66851D3}">
      <dsp:nvSpPr>
        <dsp:cNvPr id="0" name=""/>
        <dsp:cNvSpPr/>
      </dsp:nvSpPr>
      <dsp:spPr>
        <a:xfrm>
          <a:off x="3186906" y="2130996"/>
          <a:ext cx="0" cy="46075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76D293A-0AA7-4D75-8146-C1AC8F343352}">
      <dsp:nvSpPr>
        <dsp:cNvPr id="0" name=""/>
        <dsp:cNvSpPr/>
      </dsp:nvSpPr>
      <dsp:spPr>
        <a:xfrm>
          <a:off x="3129312" y="2015807"/>
          <a:ext cx="115189" cy="1151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CADBAC-B9E4-4EE9-86F3-E3CBBD652123}">
      <dsp:nvSpPr>
        <dsp:cNvPr id="0" name=""/>
        <dsp:cNvSpPr/>
      </dsp:nvSpPr>
      <dsp:spPr>
        <a:xfrm>
          <a:off x="3748972" y="2591752"/>
          <a:ext cx="1124131" cy="575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a:latin typeface="+mn-lt"/>
            </a:rPr>
            <a:t>Android app firebase connectivity</a:t>
          </a:r>
        </a:p>
      </dsp:txBody>
      <dsp:txXfrm>
        <a:off x="3748972" y="2591752"/>
        <a:ext cx="1124131" cy="575945"/>
      </dsp:txXfrm>
    </dsp:sp>
    <dsp:sp modelId="{3765099A-5614-4988-9A57-1E3A6E48750F}">
      <dsp:nvSpPr>
        <dsp:cNvPr id="0" name=""/>
        <dsp:cNvSpPr/>
      </dsp:nvSpPr>
      <dsp:spPr>
        <a:xfrm>
          <a:off x="3374262" y="3743642"/>
          <a:ext cx="1873552" cy="201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IE" sz="1100" kern="1200"/>
            <a:t>Firebase integration and persistence for the android application.</a:t>
          </a:r>
          <a:endParaRPr lang="en-US" sz="1100" kern="1200">
            <a:latin typeface="+mn-lt"/>
          </a:endParaRPr>
        </a:p>
      </dsp:txBody>
      <dsp:txXfrm>
        <a:off x="3374262" y="3743642"/>
        <a:ext cx="1873552" cy="2015807"/>
      </dsp:txXfrm>
    </dsp:sp>
    <dsp:sp modelId="{A2B5DC1B-A623-4B5D-B94C-A37A32A42771}">
      <dsp:nvSpPr>
        <dsp:cNvPr id="0" name=""/>
        <dsp:cNvSpPr/>
      </dsp:nvSpPr>
      <dsp:spPr>
        <a:xfrm>
          <a:off x="4311038" y="3167697"/>
          <a:ext cx="0" cy="46075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3913CF2-F9CB-40EA-84F6-DB7FE2438158}">
      <dsp:nvSpPr>
        <dsp:cNvPr id="0" name=""/>
        <dsp:cNvSpPr/>
      </dsp:nvSpPr>
      <dsp:spPr>
        <a:xfrm>
          <a:off x="4253444" y="3628453"/>
          <a:ext cx="115189" cy="1151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82683-DAD9-4AE7-A493-4E6327FE6BC8}">
      <dsp:nvSpPr>
        <dsp:cNvPr id="0" name=""/>
        <dsp:cNvSpPr/>
      </dsp:nvSpPr>
      <dsp:spPr>
        <a:xfrm rot="5400000">
          <a:off x="5147197" y="2317659"/>
          <a:ext cx="575945" cy="112413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a:latin typeface="+mn-lt"/>
            </a:rPr>
            <a:t>Complete project ecosystem</a:t>
          </a:r>
        </a:p>
      </dsp:txBody>
      <dsp:txXfrm rot="-5400000">
        <a:off x="4873105" y="2619867"/>
        <a:ext cx="1096016" cy="519715"/>
      </dsp:txXfrm>
    </dsp:sp>
    <dsp:sp modelId="{1F8F34A1-F3DA-4723-B1B8-A50E55FB2C77}">
      <dsp:nvSpPr>
        <dsp:cNvPr id="0" name=""/>
        <dsp:cNvSpPr/>
      </dsp:nvSpPr>
      <dsp:spPr>
        <a:xfrm>
          <a:off x="4498393" y="0"/>
          <a:ext cx="1873552" cy="201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IE" sz="1100" kern="1200"/>
            <a:t>Complete project ecosystem whereby the mobile application and IOT device communicate.</a:t>
          </a:r>
          <a:endParaRPr lang="en-US" sz="1100" kern="1200">
            <a:latin typeface="+mn-lt"/>
          </a:endParaRPr>
        </a:p>
      </dsp:txBody>
      <dsp:txXfrm>
        <a:off x="4498393" y="0"/>
        <a:ext cx="1873552" cy="2015807"/>
      </dsp:txXfrm>
    </dsp:sp>
    <dsp:sp modelId="{2DCC86C0-B8B3-4F54-8DB2-241F540ABDDB}">
      <dsp:nvSpPr>
        <dsp:cNvPr id="0" name=""/>
        <dsp:cNvSpPr/>
      </dsp:nvSpPr>
      <dsp:spPr>
        <a:xfrm>
          <a:off x="5435170" y="2130996"/>
          <a:ext cx="0" cy="46075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8E2A19-DF0B-4EE1-A65B-D110A38A4547}">
      <dsp:nvSpPr>
        <dsp:cNvPr id="0" name=""/>
        <dsp:cNvSpPr/>
      </dsp:nvSpPr>
      <dsp:spPr>
        <a:xfrm>
          <a:off x="5377575" y="2015807"/>
          <a:ext cx="115189" cy="1151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3545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24814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61450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236923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8709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28091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654181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95878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222579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iamianmullins.github.io/"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iamianmullins@gmail.com" TargetMode="External"/><Relationship Id="rId7"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iamianmullins.github.io/" TargetMode="External"/><Relationship Id="rId11" Type="http://schemas.openxmlformats.org/officeDocument/2006/relationships/image" Target="../media/image6.png"/><Relationship Id="rId5" Type="http://schemas.openxmlformats.org/officeDocument/2006/relationships/hyperlink" Target="https://www.linkedin.com/in/mullinsian/" TargetMode="External"/><Relationship Id="rId10" Type="http://schemas.openxmlformats.org/officeDocument/2006/relationships/image" Target="../media/image5.png"/><Relationship Id="rId4" Type="http://schemas.openxmlformats.org/officeDocument/2006/relationships/hyperlink" Target="https://github.com/iamianmullins" TargetMode="Externa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701759" y="1051551"/>
            <a:ext cx="3863179" cy="1098982"/>
          </a:xfrm>
        </p:spPr>
        <p:txBody>
          <a:bodyPr anchor="b" anchorCtr="0">
            <a:normAutofit/>
          </a:bodyPr>
          <a:lstStyle/>
          <a:p>
            <a:r>
              <a:rPr lang="en-US" dirty="0" err="1"/>
              <a:t>WorkIOT</a:t>
            </a:r>
            <a:endParaRPr lang="en-US" dirty="0"/>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701759" y="3712515"/>
            <a:ext cx="3863179" cy="980783"/>
          </a:xfrm>
        </p:spPr>
        <p:txBody>
          <a:bodyPr>
            <a:normAutofit/>
          </a:bodyPr>
          <a:lstStyle/>
          <a:p>
            <a:r>
              <a:rPr lang="en-US" dirty="0"/>
              <a:t>Ian Mullins - 20034981</a:t>
            </a:r>
          </a:p>
        </p:txBody>
      </p:sp>
      <p:sp>
        <p:nvSpPr>
          <p:cNvPr id="5" name="Subtitle 2">
            <a:extLst>
              <a:ext uri="{FF2B5EF4-FFF2-40B4-BE49-F238E27FC236}">
                <a16:creationId xmlns:a16="http://schemas.microsoft.com/office/drawing/2014/main" id="{29BDC016-F6AA-4918-B719-671B8914CA59}"/>
              </a:ext>
            </a:extLst>
          </p:cNvPr>
          <p:cNvSpPr txBox="1">
            <a:spLocks/>
          </p:cNvSpPr>
          <p:nvPr/>
        </p:nvSpPr>
        <p:spPr>
          <a:xfrm>
            <a:off x="7701759" y="2150533"/>
            <a:ext cx="4240842" cy="173196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Resistance training analysis &amp; reporting </a:t>
            </a:r>
          </a:p>
          <a:p>
            <a:pPr>
              <a:lnSpc>
                <a:spcPct val="100000"/>
              </a:lnSpc>
            </a:pPr>
            <a:r>
              <a:rPr lang="en-US" dirty="0"/>
              <a:t>system</a:t>
            </a:r>
          </a:p>
        </p:txBody>
      </p:sp>
      <p:pic>
        <p:nvPicPr>
          <p:cNvPr id="8" name="Picture Placeholder 7">
            <a:extLst>
              <a:ext uri="{FF2B5EF4-FFF2-40B4-BE49-F238E27FC236}">
                <a16:creationId xmlns:a16="http://schemas.microsoft.com/office/drawing/2014/main" id="{42891C18-C1AE-48CF-A857-F7837A7CA232}"/>
              </a:ext>
            </a:extLst>
          </p:cNvPr>
          <p:cNvPicPr>
            <a:picLocks noGrp="1" noChangeAspect="1"/>
          </p:cNvPicPr>
          <p:nvPr>
            <p:ph type="pic" sz="quarter" idx="13"/>
          </p:nvPr>
        </p:nvPicPr>
        <p:blipFill rotWithShape="1">
          <a:blip r:embed="rId3"/>
          <a:srcRect l="-44095" t="-1486" r="-44095" b="-1486"/>
          <a:stretch/>
        </p:blipFill>
        <p:spPr>
          <a:xfrm>
            <a:off x="0" y="0"/>
            <a:ext cx="7452360" cy="6858000"/>
          </a:xfrm>
          <a:solidFill>
            <a:schemeClr val="accent6">
              <a:lumMod val="50000"/>
            </a:schemeClr>
          </a:solidFill>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Learning and key takeaways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5429114" cy="3515555"/>
          </a:xfrm>
        </p:spPr>
        <p:txBody>
          <a:bodyPr/>
          <a:lstStyle/>
          <a:p>
            <a:r>
              <a:rPr lang="en-US" dirty="0"/>
              <a:t>Deeper dive into Android application development.</a:t>
            </a:r>
          </a:p>
          <a:p>
            <a:r>
              <a:rPr lang="en-US" dirty="0"/>
              <a:t>Greater familiarity with GIT command line.</a:t>
            </a:r>
          </a:p>
          <a:p>
            <a:r>
              <a:rPr lang="en-US" dirty="0"/>
              <a:t>Deeper understanding of communication protocols and hardware integrations.</a:t>
            </a:r>
          </a:p>
          <a:p>
            <a:endParaRPr lang="en-US" dirty="0"/>
          </a:p>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04746" y="1671221"/>
            <a:ext cx="5436391" cy="3515555"/>
          </a:xfrm>
        </p:spPr>
        <p:txBody>
          <a:bodyPr/>
          <a:lstStyle/>
          <a:p>
            <a:r>
              <a:rPr lang="en-US" dirty="0"/>
              <a:t>Task management, importance of sizing estimates.</a:t>
            </a:r>
          </a:p>
          <a:p>
            <a:r>
              <a:rPr lang="en-US" dirty="0"/>
              <a:t>Task management and prioritization with impending deadlines.</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098" name="Picture 2" descr="Advice for faculty members on how to teach students how to learn (opinion)">
            <a:extLst>
              <a:ext uri="{FF2B5EF4-FFF2-40B4-BE49-F238E27FC236}">
                <a16:creationId xmlns:a16="http://schemas.microsoft.com/office/drawing/2014/main" id="{789CC08E-F0ED-4166-8AE3-5D0EE3C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078" y="3677088"/>
            <a:ext cx="4720789" cy="314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06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Problems Encountered</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5429114" cy="3515555"/>
          </a:xfrm>
        </p:spPr>
        <p:txBody>
          <a:bodyPr/>
          <a:lstStyle/>
          <a:p>
            <a:r>
              <a:rPr lang="en-US" dirty="0"/>
              <a:t>Hardware selection, expanding resource requirements.</a:t>
            </a:r>
          </a:p>
          <a:p>
            <a:r>
              <a:rPr lang="en-US" dirty="0"/>
              <a:t>NFC integration uncertainty.</a:t>
            </a:r>
          </a:p>
          <a:p>
            <a:r>
              <a:rPr lang="en-US" dirty="0"/>
              <a:t>Cron job not running at reboot.</a:t>
            </a:r>
          </a:p>
          <a:p>
            <a:endParaRPr lang="en-US" dirty="0"/>
          </a:p>
          <a:p>
            <a:endParaRPr lang="en-US" dirty="0"/>
          </a:p>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04746" y="1671221"/>
            <a:ext cx="5436391" cy="3515555"/>
          </a:xfrm>
        </p:spPr>
        <p:txBody>
          <a:bodyPr/>
          <a:lstStyle/>
          <a:p>
            <a:r>
              <a:rPr lang="en-US" dirty="0"/>
              <a:t>Malfunctioning hardware, Pn532.</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6" name="Picture 8" descr="7 Steps to Better Problem Solving">
            <a:extLst>
              <a:ext uri="{FF2B5EF4-FFF2-40B4-BE49-F238E27FC236}">
                <a16:creationId xmlns:a16="http://schemas.microsoft.com/office/drawing/2014/main" id="{C0CB19AD-70DF-4204-98BF-09142C135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460" y="3298871"/>
            <a:ext cx="4529801" cy="355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69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Future Plans/Iterations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5429114" cy="3515555"/>
          </a:xfrm>
        </p:spPr>
        <p:txBody>
          <a:bodyPr/>
          <a:lstStyle/>
          <a:p>
            <a:r>
              <a:rPr lang="en-US" dirty="0"/>
              <a:t>Android app newsfeed implementation which should provide a social networking component.</a:t>
            </a:r>
          </a:p>
          <a:p>
            <a:r>
              <a:rPr lang="en-US" dirty="0"/>
              <a:t>Android app map view to compliment social networking enhancements.</a:t>
            </a:r>
          </a:p>
          <a:p>
            <a:r>
              <a:rPr lang="en-US" dirty="0"/>
              <a:t>UI/UX refinement and enhancements following user feedback.</a:t>
            </a:r>
          </a:p>
          <a:p>
            <a:endParaRPr lang="en-US" dirty="0"/>
          </a:p>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04746" y="1671221"/>
            <a:ext cx="5436391" cy="3515555"/>
          </a:xfrm>
        </p:spPr>
        <p:txBody>
          <a:bodyPr/>
          <a:lstStyle/>
          <a:p>
            <a:r>
              <a:rPr lang="en-US" dirty="0"/>
              <a:t>Improvements in device form factor.</a:t>
            </a:r>
          </a:p>
          <a:p>
            <a:r>
              <a:rPr lang="en-US" dirty="0"/>
              <a:t>Implementation of a more appropriate information screen.</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4" name="Picture 6" descr="A planning process for future success - The Trust Company of Tennessee">
            <a:extLst>
              <a:ext uri="{FF2B5EF4-FFF2-40B4-BE49-F238E27FC236}">
                <a16:creationId xmlns:a16="http://schemas.microsoft.com/office/drawing/2014/main" id="{EE3D877F-F600-4FA6-B38A-EBA4BE30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70" y="3429000"/>
            <a:ext cx="485139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0124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Logo&#10;&#10;Description automatically generate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3"/>
          <a:stretch/>
        </p:blipFill>
        <p:spPr>
          <a:xfrm>
            <a:off x="5873129" y="1089992"/>
            <a:ext cx="5768008" cy="5768008"/>
          </a:xfrm>
          <a:prstGeom prst="rect">
            <a:avLst/>
          </a:prstGeom>
          <a:noFill/>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2" y="1709721"/>
            <a:ext cx="5437187" cy="1117600"/>
          </a:xfrm>
        </p:spPr>
        <p:txBody>
          <a:bodyPr vert="horz" wrap="square" lIns="0" tIns="0" rIns="0" bIns="0" rtlCol="0" anchor="b" anchorCtr="0">
            <a:normAutofit/>
          </a:bodyPr>
          <a:lstStyle/>
          <a:p>
            <a:pPr>
              <a:lnSpc>
                <a:spcPct val="100000"/>
              </a:lnSpc>
            </a:pPr>
            <a:r>
              <a:rPr lang="en-US" sz="640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4419600"/>
            <a:ext cx="5437187" cy="1673226"/>
          </a:xfrm>
        </p:spPr>
        <p:txBody>
          <a:bodyPr vert="horz" wrap="square" lIns="0" tIns="0" rIns="0" bIns="0" rtlCol="0">
            <a:normAutofit/>
          </a:bodyPr>
          <a:lstStyle/>
          <a:p>
            <a:pPr marL="0" indent="0">
              <a:lnSpc>
                <a:spcPct val="100000"/>
              </a:lnSpc>
            </a:pPr>
            <a:r>
              <a:rPr lang="en-US" dirty="0"/>
              <a:t>Ian Mullins</a:t>
            </a:r>
          </a:p>
          <a:p>
            <a:pPr marL="0" indent="0">
              <a:lnSpc>
                <a:spcPct val="100000"/>
              </a:lnSpc>
            </a:pPr>
            <a:r>
              <a:rPr lang="en-US" dirty="0"/>
              <a:t>iamianmullins@gmail.com</a:t>
            </a:r>
          </a:p>
          <a:p>
            <a:pPr marL="0" indent="0">
              <a:lnSpc>
                <a:spcPct val="100000"/>
              </a:lnSpc>
            </a:pPr>
            <a:r>
              <a:rPr lang="en-US" dirty="0">
                <a:hlinkClick r:id="rId4"/>
              </a:rPr>
              <a:t>https://iamianmullins.github.io/</a:t>
            </a:r>
            <a:r>
              <a:rPr lang="en-US" dirty="0"/>
              <a:t> </a:t>
            </a: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19" name="Subtitle 22">
            <a:extLst>
              <a:ext uri="{FF2B5EF4-FFF2-40B4-BE49-F238E27FC236}">
                <a16:creationId xmlns:a16="http://schemas.microsoft.com/office/drawing/2014/main" id="{017A8727-C090-44DA-977B-EB10C609B485}"/>
              </a:ext>
            </a:extLst>
          </p:cNvPr>
          <p:cNvSpPr txBox="1">
            <a:spLocks/>
          </p:cNvSpPr>
          <p:nvPr/>
        </p:nvSpPr>
        <p:spPr>
          <a:xfrm>
            <a:off x="550863" y="1574800"/>
            <a:ext cx="5437187" cy="1673226"/>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endParaRPr lang="en-US" dirty="0"/>
          </a:p>
        </p:txBody>
      </p:sp>
      <p:sp>
        <p:nvSpPr>
          <p:cNvPr id="9" name="Title 21">
            <a:extLst>
              <a:ext uri="{FF2B5EF4-FFF2-40B4-BE49-F238E27FC236}">
                <a16:creationId xmlns:a16="http://schemas.microsoft.com/office/drawing/2014/main" id="{FB33566D-E4ED-D713-381B-9930BCEB9351}"/>
              </a:ext>
            </a:extLst>
          </p:cNvPr>
          <p:cNvSpPr txBox="1">
            <a:spLocks/>
          </p:cNvSpPr>
          <p:nvPr/>
        </p:nvSpPr>
        <p:spPr>
          <a:xfrm>
            <a:off x="550863" y="3241707"/>
            <a:ext cx="5437187" cy="965029"/>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IE" sz="6800" dirty="0"/>
              <a:t>Questions</a:t>
            </a:r>
            <a:r>
              <a:rPr lang="en-IE" sz="6400" dirty="0"/>
              <a:t>?</a:t>
            </a:r>
          </a:p>
        </p:txBody>
      </p:sp>
    </p:spTree>
    <p:extLst>
      <p:ext uri="{BB962C8B-B14F-4D97-AF65-F5344CB8AC3E}">
        <p14:creationId xmlns:p14="http://schemas.microsoft.com/office/powerpoint/2010/main" val="9700621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4681536" cy="1997855"/>
          </a:xfrm>
        </p:spPr>
        <p:txBody>
          <a:bodyPr/>
          <a:lstStyle/>
          <a:p>
            <a:r>
              <a:rPr lang="en-US" dirty="0"/>
              <a:t>Ian Mullins</a:t>
            </a:r>
            <a:br>
              <a:rPr lang="en-US" dirty="0"/>
            </a:br>
            <a:r>
              <a:rPr lang="en-US" sz="2800" dirty="0"/>
              <a:t>20034981</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5308761" cy="3415519"/>
          </a:xfrm>
        </p:spPr>
        <p:txBody>
          <a:bodyPr/>
          <a:lstStyle/>
          <a:p>
            <a:r>
              <a:rPr lang="en-US" dirty="0"/>
              <a:t>		</a:t>
            </a:r>
            <a:r>
              <a:rPr lang="en-US" dirty="0">
                <a:hlinkClick r:id="rId3"/>
              </a:rPr>
              <a:t>iamianmullins@gmail.com</a:t>
            </a:r>
            <a:endParaRPr lang="en-US" dirty="0"/>
          </a:p>
          <a:p>
            <a:r>
              <a:rPr lang="en-US" dirty="0"/>
              <a:t>		</a:t>
            </a:r>
            <a:r>
              <a:rPr lang="en-US" dirty="0">
                <a:hlinkClick r:id="rId4"/>
              </a:rPr>
              <a:t>https://github.com/iamianmullins</a:t>
            </a:r>
            <a:r>
              <a:rPr lang="en-US" dirty="0"/>
              <a:t> </a:t>
            </a:r>
          </a:p>
          <a:p>
            <a:r>
              <a:rPr lang="en-US" dirty="0"/>
              <a:t>		</a:t>
            </a:r>
            <a:r>
              <a:rPr lang="en-US" dirty="0">
                <a:hlinkClick r:id="rId5"/>
              </a:rPr>
              <a:t>https://www.linkedin.com/in/mullinsian/</a:t>
            </a:r>
            <a:r>
              <a:rPr lang="en-US" dirty="0"/>
              <a:t> </a:t>
            </a:r>
          </a:p>
          <a:p>
            <a:r>
              <a:rPr lang="en-US" dirty="0"/>
              <a:t>		</a:t>
            </a:r>
            <a:r>
              <a:rPr lang="en-US" dirty="0">
                <a:hlinkClick r:id="rId6"/>
              </a:rPr>
              <a:t>https://iamianmullins.github.io/</a:t>
            </a:r>
            <a:r>
              <a:rPr lang="en-US" dirty="0"/>
              <a:t> </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7"/>
          <a:srcRect l="-27" t="1502" r="-27" b="21807"/>
          <a:stretch/>
        </p:blipFill>
        <p:spPr>
          <a:xfrm>
            <a:off x="6202212" y="564661"/>
            <a:ext cx="5438924" cy="5438924"/>
          </a:xfrm>
          <a:solidFill>
            <a:schemeClr val="bg1">
              <a:lumMod val="85000"/>
              <a:lumOff val="15000"/>
            </a:schemeClr>
          </a:solidFill>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5" name="Picture 24">
            <a:extLst>
              <a:ext uri="{FF2B5EF4-FFF2-40B4-BE49-F238E27FC236}">
                <a16:creationId xmlns:a16="http://schemas.microsoft.com/office/drawing/2014/main" id="{26A1D280-A202-48B2-9F90-43F0F73CD92F}"/>
              </a:ext>
            </a:extLst>
          </p:cNvPr>
          <p:cNvPicPr>
            <a:picLocks noChangeAspect="1"/>
          </p:cNvPicPr>
          <p:nvPr/>
        </p:nvPicPr>
        <p:blipFill>
          <a:blip r:embed="rId8"/>
          <a:stretch>
            <a:fillRect/>
          </a:stretch>
        </p:blipFill>
        <p:spPr>
          <a:xfrm>
            <a:off x="1014944" y="3155451"/>
            <a:ext cx="432000" cy="432000"/>
          </a:xfrm>
          <a:prstGeom prst="rect">
            <a:avLst/>
          </a:prstGeom>
        </p:spPr>
      </p:pic>
      <p:pic>
        <p:nvPicPr>
          <p:cNvPr id="27" name="Picture 26" descr="Logo&#10;&#10;Description automatically generated">
            <a:extLst>
              <a:ext uri="{FF2B5EF4-FFF2-40B4-BE49-F238E27FC236}">
                <a16:creationId xmlns:a16="http://schemas.microsoft.com/office/drawing/2014/main" id="{437026BC-B517-4501-A126-756953BE48D0}"/>
              </a:ext>
            </a:extLst>
          </p:cNvPr>
          <p:cNvPicPr>
            <a:picLocks noChangeAspect="1"/>
          </p:cNvPicPr>
          <p:nvPr/>
        </p:nvPicPr>
        <p:blipFill>
          <a:blip r:embed="rId9"/>
          <a:stretch>
            <a:fillRect/>
          </a:stretch>
        </p:blipFill>
        <p:spPr>
          <a:xfrm>
            <a:off x="1014944" y="4256745"/>
            <a:ext cx="432000" cy="432000"/>
          </a:xfrm>
          <a:prstGeom prst="rect">
            <a:avLst/>
          </a:prstGeom>
        </p:spPr>
      </p:pic>
      <p:pic>
        <p:nvPicPr>
          <p:cNvPr id="29" name="Picture 28">
            <a:extLst>
              <a:ext uri="{FF2B5EF4-FFF2-40B4-BE49-F238E27FC236}">
                <a16:creationId xmlns:a16="http://schemas.microsoft.com/office/drawing/2014/main" id="{38490E2E-301A-430D-8A87-2700E8A6D108}"/>
              </a:ext>
            </a:extLst>
          </p:cNvPr>
          <p:cNvPicPr>
            <a:picLocks noChangeAspect="1"/>
          </p:cNvPicPr>
          <p:nvPr/>
        </p:nvPicPr>
        <p:blipFill>
          <a:blip r:embed="rId10"/>
          <a:stretch>
            <a:fillRect/>
          </a:stretch>
        </p:blipFill>
        <p:spPr>
          <a:xfrm>
            <a:off x="1014944" y="2592695"/>
            <a:ext cx="432000" cy="432000"/>
          </a:xfrm>
          <a:prstGeom prst="rect">
            <a:avLst/>
          </a:prstGeom>
        </p:spPr>
      </p:pic>
      <p:pic>
        <p:nvPicPr>
          <p:cNvPr id="31" name="Picture 30">
            <a:extLst>
              <a:ext uri="{FF2B5EF4-FFF2-40B4-BE49-F238E27FC236}">
                <a16:creationId xmlns:a16="http://schemas.microsoft.com/office/drawing/2014/main" id="{905EB008-C1B2-4A16-9CEC-A1B3695977D9}"/>
              </a:ext>
            </a:extLst>
          </p:cNvPr>
          <p:cNvPicPr>
            <a:picLocks noChangeAspect="1"/>
          </p:cNvPicPr>
          <p:nvPr/>
        </p:nvPicPr>
        <p:blipFill>
          <a:blip r:embed="rId11"/>
          <a:stretch>
            <a:fillRect/>
          </a:stretch>
        </p:blipFill>
        <p:spPr>
          <a:xfrm>
            <a:off x="1014944" y="3694569"/>
            <a:ext cx="432000" cy="432000"/>
          </a:xfrm>
          <a:prstGeom prst="rect">
            <a:avLst/>
          </a:prstGeom>
        </p:spPr>
      </p:pic>
    </p:spTree>
    <p:extLst>
      <p:ext uri="{BB962C8B-B14F-4D97-AF65-F5344CB8AC3E}">
        <p14:creationId xmlns:p14="http://schemas.microsoft.com/office/powerpoint/2010/main" val="10272208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Goals and Justification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656080"/>
            <a:ext cx="5429114" cy="4286845"/>
          </a:xfrm>
        </p:spPr>
        <p:txBody>
          <a:bodyPr/>
          <a:lstStyle/>
          <a:p>
            <a:r>
              <a:rPr lang="en-US" dirty="0"/>
              <a:t>This was a personal interest project which ensured maximum motivation.</a:t>
            </a:r>
          </a:p>
          <a:p>
            <a:r>
              <a:rPr lang="en-US" dirty="0"/>
              <a:t>Aim to make resistance training more efficient by leveraging technology to enforce good lifting practices.</a:t>
            </a:r>
          </a:p>
          <a:p>
            <a:r>
              <a:rPr lang="en-US" dirty="0"/>
              <a:t>The number of people utilizing  wearable technology continues to grow. Expected to hit 30.9m by 2025.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Content Placeholder 9">
            <a:extLst>
              <a:ext uri="{FF2B5EF4-FFF2-40B4-BE49-F238E27FC236}">
                <a16:creationId xmlns:a16="http://schemas.microsoft.com/office/drawing/2014/main" id="{9F3DB1CC-9FEF-609F-0A82-493C2D7E5C41}"/>
              </a:ext>
            </a:extLst>
          </p:cNvPr>
          <p:cNvSpPr txBox="1">
            <a:spLocks/>
          </p:cNvSpPr>
          <p:nvPr/>
        </p:nvSpPr>
        <p:spPr>
          <a:xfrm>
            <a:off x="6096000" y="1656079"/>
            <a:ext cx="5429114" cy="428684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Free weight/resistance training accounts for a large amount of workout related injuries.</a:t>
            </a:r>
          </a:p>
          <a:p>
            <a:r>
              <a:rPr lang="en-US" dirty="0"/>
              <a:t>Most resistance training injuries can be attributed to overexertion/strenuous or unnatural movements.</a:t>
            </a:r>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Goals and Justification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1656080"/>
            <a:ext cx="5429114" cy="4286845"/>
          </a:xfrm>
        </p:spPr>
        <p:txBody>
          <a:bodyPr/>
          <a:lstStyle/>
          <a:p>
            <a:r>
              <a:rPr lang="en-US" dirty="0"/>
              <a:t>Aim to make workouts more productive and accelerate progress.</a:t>
            </a:r>
          </a:p>
          <a:p>
            <a:r>
              <a:rPr lang="en-US" dirty="0"/>
              <a:t>Aim to reduce injury risk as a result of improper lifting technique.</a:t>
            </a:r>
          </a:p>
          <a:p>
            <a:r>
              <a:rPr lang="en-US" dirty="0"/>
              <a:t>Aim to reduce guesswork and bridge knowledge gaps in resistance training program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4" name="Chart 13">
            <a:extLst>
              <a:ext uri="{FF2B5EF4-FFF2-40B4-BE49-F238E27FC236}">
                <a16:creationId xmlns:a16="http://schemas.microsoft.com/office/drawing/2014/main" id="{FF3C5678-5AED-48C9-89BC-B214A44A528C}"/>
              </a:ext>
            </a:extLst>
          </p:cNvPr>
          <p:cNvGraphicFramePr/>
          <p:nvPr>
            <p:extLst>
              <p:ext uri="{D42A27DB-BD31-4B8C-83A1-F6EECF244321}">
                <p14:modId xmlns:p14="http://schemas.microsoft.com/office/powerpoint/2010/main" val="2349253501"/>
              </p:ext>
            </p:extLst>
          </p:nvPr>
        </p:nvGraphicFramePr>
        <p:xfrm>
          <a:off x="6212026" y="1656080"/>
          <a:ext cx="5585790" cy="2488537"/>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descr="Uneven barbell image">
            <a:extLst>
              <a:ext uri="{FF2B5EF4-FFF2-40B4-BE49-F238E27FC236}">
                <a16:creationId xmlns:a16="http://schemas.microsoft.com/office/drawing/2014/main" id="{6D129D35-CB59-45C1-B3A3-7D03BBF31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025" y="4321688"/>
            <a:ext cx="5585789" cy="2371439"/>
          </a:xfrm>
          <a:prstGeom prst="rect">
            <a:avLst/>
          </a:prstGeom>
        </p:spPr>
      </p:pic>
    </p:spTree>
    <p:extLst>
      <p:ext uri="{BB962C8B-B14F-4D97-AF65-F5344CB8AC3E}">
        <p14:creationId xmlns:p14="http://schemas.microsoft.com/office/powerpoint/2010/main" val="31665498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549275"/>
            <a:ext cx="3565524" cy="1997855"/>
          </a:xfrm>
        </p:spPr>
        <p:txBody>
          <a:bodyPr vert="horz" wrap="square" lIns="0" tIns="0" rIns="0" bIns="0" rtlCol="0" anchor="b" anchorCtr="0">
            <a:normAutofit fontScale="90000"/>
          </a:bodyPr>
          <a:lstStyle/>
          <a:p>
            <a:pPr>
              <a:lnSpc>
                <a:spcPct val="100000"/>
              </a:lnSpc>
            </a:pPr>
            <a:r>
              <a:rPr lang="en-US" dirty="0"/>
              <a:t>Architecture Diagram</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2116527"/>
            <a:ext cx="2964498" cy="3414425"/>
          </a:xfrm>
          <a:noFill/>
        </p:spPr>
        <p:txBody>
          <a:bodyPr vert="horz" wrap="square" lIns="0" tIns="0" rIns="0" bIns="0" rtlCol="0" anchor="t">
            <a:normAutofit/>
          </a:bodyPr>
          <a:lstStyle/>
          <a:p>
            <a:pPr marL="0" indent="0">
              <a:buNone/>
            </a:pPr>
            <a:r>
              <a:rPr lang="en-US" sz="1600" dirty="0" err="1"/>
              <a:t>WorkIOT</a:t>
            </a:r>
            <a:r>
              <a:rPr lang="en-US" sz="1600" dirty="0"/>
              <a:t> is a resistance training analysis and reporting IOT system. The project ecosystem is comprised of an Android mobile app and raspberry pi device with sensors attached.  It was developed as a tool to enhance training performance, but also reduce risk of injury.</a:t>
            </a:r>
          </a:p>
        </p:txBody>
      </p:sp>
      <p:pic>
        <p:nvPicPr>
          <p:cNvPr id="22" name="Picture Placeholder 21" descr="Graphical user interface&#10;&#10;Description automatically generated">
            <a:extLst>
              <a:ext uri="{FF2B5EF4-FFF2-40B4-BE49-F238E27FC236}">
                <a16:creationId xmlns:a16="http://schemas.microsoft.com/office/drawing/2014/main" id="{A75DC753-79F5-0A2F-7BFF-1F4A2E4921FF}"/>
              </a:ext>
            </a:extLst>
          </p:cNvPr>
          <p:cNvPicPr>
            <a:picLocks noGrp="1" noChangeAspect="1"/>
          </p:cNvPicPr>
          <p:nvPr>
            <p:ph type="pic" sz="quarter" idx="13"/>
          </p:nvPr>
        </p:nvPicPr>
        <p:blipFill rotWithShape="1">
          <a:blip r:embed="rId3"/>
          <a:srcRect l="-1505" t="-1276" r="-1507" b="-1278"/>
          <a:stretch/>
        </p:blipFill>
        <p:spPr>
          <a:xfrm>
            <a:off x="3824903" y="549275"/>
            <a:ext cx="7816236" cy="5759451"/>
          </a:xfrm>
          <a:custGeom>
            <a:avLst/>
            <a:gdLst/>
            <a:ahLst/>
            <a:cxnLst/>
            <a:rect l="l" t="t" r="r" b="b"/>
            <a:pathLst>
              <a:path w="6897687" h="5759451">
                <a:moveTo>
                  <a:pt x="0" y="0"/>
                </a:moveTo>
                <a:lnTo>
                  <a:pt x="6897687" y="0"/>
                </a:lnTo>
                <a:lnTo>
                  <a:pt x="6897687" y="5759451"/>
                </a:lnTo>
                <a:lnTo>
                  <a:pt x="0" y="5759451"/>
                </a:lnTo>
                <a:close/>
              </a:path>
            </a:pathLst>
          </a:custGeom>
          <a:solidFill>
            <a:schemeClr val="accent6">
              <a:lumMod val="50000"/>
            </a:schemeClr>
          </a:solidFill>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1520825"/>
            <a:ext cx="4535487" cy="3779838"/>
          </a:xfrm>
        </p:spPr>
        <p:txBody>
          <a:bodyPr anchor="ctr">
            <a:normAutofit/>
          </a:bodyPr>
          <a:lstStyle/>
          <a:p>
            <a:r>
              <a:rPr lang="en-US" sz="6400"/>
              <a:t>Deliverable timeline</a:t>
            </a:r>
          </a:p>
        </p:txBody>
      </p:sp>
      <p:grpSp>
        <p:nvGrpSpPr>
          <p:cNvPr id="19" name="Group 13">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5" name="Freeform: Shape 1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8" name="Oval 17">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Wednesday, May 18, 2022</a:t>
            </a:r>
          </a:p>
        </p:txBody>
      </p:sp>
      <p:sp>
        <p:nvSpPr>
          <p:cNvPr id="20" name="Freeform: Shape 19">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2" name="Freeform: Shape 21">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4" name="Oval 23">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6</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18982407"/>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Technologies used</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5429114" cy="3515555"/>
          </a:xfrm>
        </p:spPr>
        <p:txBody>
          <a:bodyPr/>
          <a:lstStyle/>
          <a:p>
            <a:r>
              <a:rPr lang="en-US" dirty="0"/>
              <a:t>Android Studio – Kotlin Development</a:t>
            </a:r>
          </a:p>
          <a:p>
            <a:r>
              <a:rPr lang="en-US" dirty="0"/>
              <a:t>Visual Studio Code – Python Development</a:t>
            </a:r>
          </a:p>
          <a:p>
            <a:r>
              <a:rPr lang="en-US" dirty="0"/>
              <a:t>GIT Command line – GIT management</a:t>
            </a:r>
          </a:p>
          <a:p>
            <a:r>
              <a:rPr lang="en-US" dirty="0"/>
              <a:t>Firebase Realtime Database</a:t>
            </a:r>
          </a:p>
          <a:p>
            <a:endParaRPr lang="en-US" dirty="0"/>
          </a:p>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04746" y="1671221"/>
            <a:ext cx="5436391" cy="3515555"/>
          </a:xfrm>
        </p:spPr>
        <p:txBody>
          <a:bodyPr/>
          <a:lstStyle/>
          <a:p>
            <a:r>
              <a:rPr lang="en-US" dirty="0"/>
              <a:t>Trello task management tool</a:t>
            </a:r>
          </a:p>
          <a:p>
            <a:r>
              <a:rPr lang="en-US" dirty="0">
                <a:solidFill>
                  <a:schemeClr val="bg1">
                    <a:lumMod val="65000"/>
                    <a:lumOff val="35000"/>
                    <a:alpha val="60000"/>
                  </a:schemeClr>
                </a:solidFill>
              </a:rPr>
              <a:t>Adafruit_CircuitPython_PN532 Library</a:t>
            </a:r>
          </a:p>
          <a:p>
            <a:r>
              <a:rPr lang="en-US" dirty="0" err="1"/>
              <a:t>Gpsd</a:t>
            </a:r>
            <a:r>
              <a:rPr lang="en-US" dirty="0"/>
              <a:t> client Python libraries</a:t>
            </a:r>
          </a:p>
          <a:p>
            <a:pPr marL="0" indent="0">
              <a:buNone/>
            </a:pPr>
            <a:endParaRPr lang="en-US" dirty="0"/>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Wednesday, May 18,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979714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404910" cy="1997855"/>
          </a:xfrm>
        </p:spPr>
        <p:txBody>
          <a:bodyPr vert="horz" wrap="square" lIns="0" tIns="0" rIns="0" bIns="0" rtlCol="0" anchor="b" anchorCtr="0">
            <a:normAutofit fontScale="90000"/>
          </a:bodyPr>
          <a:lstStyle/>
          <a:p>
            <a:pPr>
              <a:lnSpc>
                <a:spcPct val="100000"/>
              </a:lnSpc>
            </a:pPr>
            <a:r>
              <a:rPr lang="en-US" sz="4800" kern="1200" dirty="0">
                <a:solidFill>
                  <a:schemeClr val="tx1"/>
                </a:solidFill>
                <a:latin typeface="+mj-lt"/>
                <a:ea typeface="+mj-ea"/>
                <a:cs typeface="+mj-cs"/>
              </a:rPr>
              <a:t>Live Demo!!</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1800" kern="1200" dirty="0">
                <a:solidFill>
                  <a:schemeClr val="tx1"/>
                </a:solidFill>
                <a:latin typeface="+mj-lt"/>
                <a:ea typeface="+mj-ea"/>
                <a:cs typeface="+mj-cs"/>
              </a:rPr>
              <a:t>https://www.youtube.com/watch?v=hHUb3OTjGcg</a:t>
            </a:r>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a:srcRect l="134" t="1818" r="134" b="1818"/>
          <a:stretch/>
        </p:blipFill>
        <p:spPr>
          <a:xfrm>
            <a:off x="4116388" y="1338699"/>
            <a:ext cx="6642100" cy="4093507"/>
          </a:xfrm>
          <a:custGeom>
            <a:avLst/>
            <a:gdLst/>
            <a:ahLst/>
            <a:cxnLst/>
            <a:rect l="l" t="t" r="r" b="b"/>
            <a:pathLst>
              <a:path w="6897687" h="5759451">
                <a:moveTo>
                  <a:pt x="0" y="0"/>
                </a:moveTo>
                <a:lnTo>
                  <a:pt x="6897687" y="0"/>
                </a:lnTo>
                <a:lnTo>
                  <a:pt x="6897687" y="5759451"/>
                </a:lnTo>
                <a:lnTo>
                  <a:pt x="0" y="5759451"/>
                </a:lnTo>
                <a:close/>
              </a:path>
            </a:pathLst>
          </a:custGeo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Wednesday, May 18, 2022</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0" y="-4"/>
            <a:ext cx="12192000" cy="6858000"/>
          </a:xfr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8361643" cy="2986234"/>
          </a:xfrm>
        </p:spPr>
        <p:txBody>
          <a:bodyPr vert="horz" wrap="square" lIns="0" tIns="0" rIns="0" bIns="0" rtlCol="0" anchor="b" anchorCtr="0">
            <a:normAutofit/>
          </a:bodyPr>
          <a:lstStyle/>
          <a:p>
            <a:pPr>
              <a:lnSpc>
                <a:spcPct val="100000"/>
              </a:lnSpc>
            </a:pPr>
            <a:r>
              <a:rPr lang="en-US" dirty="0"/>
              <a:t>Learnings, Problems &amp; Future Plans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pPr>
              <a:spcAft>
                <a:spcPts val="600"/>
              </a:spcAft>
            </a:pPr>
            <a:r>
              <a:rPr lang="en-US" dirty="0">
                <a:solidFill>
                  <a:schemeClr val="tx1">
                    <a:alpha val="80000"/>
                  </a:schemeClr>
                </a:solidFill>
              </a:rPr>
              <a:t>Wednesday, May 18,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185367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{73BDD7E0-11EF-4EF3-AE33-3B82F4BAB38D}tf33713516_win32</Template>
  <TotalTime>2858</TotalTime>
  <Words>600</Words>
  <Application>Microsoft Office PowerPoint</Application>
  <PresentationFormat>Widescreen</PresentationFormat>
  <Paragraphs>107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Symbol</vt:lpstr>
      <vt:lpstr>Walbaum Display</vt:lpstr>
      <vt:lpstr>3DFloatVTI</vt:lpstr>
      <vt:lpstr>WorkIOT</vt:lpstr>
      <vt:lpstr>Ian Mullins 20034981</vt:lpstr>
      <vt:lpstr>Goals and Justification </vt:lpstr>
      <vt:lpstr>Goals and Justification </vt:lpstr>
      <vt:lpstr>Architecture Diagram </vt:lpstr>
      <vt:lpstr>Deliverable timeline</vt:lpstr>
      <vt:lpstr>Technologies used</vt:lpstr>
      <vt:lpstr>Live Demo!!  https://www.youtube.com/watch?v=hHUb3OTjGcg</vt:lpstr>
      <vt:lpstr>Learnings, Problems &amp; Future Plans</vt:lpstr>
      <vt:lpstr>Learning and key takeaways </vt:lpstr>
      <vt:lpstr>Problems Encountered</vt:lpstr>
      <vt:lpstr>Future Plans/Iterations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WorkIOT</dc:title>
  <dc:creator>Ian Mullins</dc:creator>
  <cp:lastModifiedBy>Ian Mullins</cp:lastModifiedBy>
  <cp:revision>10</cp:revision>
  <dcterms:created xsi:type="dcterms:W3CDTF">2022-04-26T18:24:18Z</dcterms:created>
  <dcterms:modified xsi:type="dcterms:W3CDTF">2022-05-17T23:27:26Z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